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63" r:id="rId2"/>
    <p:sldId id="266" r:id="rId3"/>
    <p:sldId id="267" r:id="rId4"/>
    <p:sldId id="268" r:id="rId5"/>
    <p:sldId id="269" r:id="rId6"/>
    <p:sldId id="264" r:id="rId7"/>
    <p:sldId id="257" r:id="rId8"/>
    <p:sldId id="258" r:id="rId9"/>
    <p:sldId id="259" r:id="rId10"/>
    <p:sldId id="260" r:id="rId11"/>
    <p:sldId id="261" r:id="rId12"/>
    <p:sldId id="262"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81" d="100"/>
          <a:sy n="81" d="100"/>
        </p:scale>
        <p:origin x="114" y="40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742AA-2485-431C-B736-323E2045FA94}" type="datetimeFigureOut">
              <a:rPr lang="en-US" smtClean="0"/>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1F65AD-36C8-4006-B84B-DBF6D9E9C19B}" type="slidenum">
              <a:rPr lang="en-US" smtClean="0"/>
              <a:t>‹#›</a:t>
            </a:fld>
            <a:endParaRPr lang="en-US"/>
          </a:p>
        </p:txBody>
      </p:sp>
    </p:spTree>
    <p:extLst>
      <p:ext uri="{BB962C8B-B14F-4D97-AF65-F5344CB8AC3E}">
        <p14:creationId xmlns:p14="http://schemas.microsoft.com/office/powerpoint/2010/main" val="1361855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DA8FC9-73C7-4F65-9462-B47D5DB3D9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627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tableEx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12/18/2024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65ed37ad-5a75-46d2-b971-8940fd3aff9d/?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65ed37ad-5a75-46d2-b971-8940fd3aff9d/?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65ed37ad-5a75-46d2-b971-8940fd3aff9d/?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65ed37ad-5a75-46d2-b971-8940fd3aff9d/?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65ed37ad-5a75-46d2-b971-8940fd3aff9d/?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65ed37ad-5a75-46d2-b971-8940fd3aff9d/?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CA83-6067-4CB2-8AD5-E23210A583FF}"/>
              </a:ext>
            </a:extLst>
          </p:cNvPr>
          <p:cNvSpPr>
            <a:spLocks noGrp="1"/>
          </p:cNvSpPr>
          <p:nvPr>
            <p:ph type="title"/>
          </p:nvPr>
        </p:nvSpPr>
        <p:spPr/>
        <p:txBody>
          <a:bodyPr/>
          <a:lstStyle/>
          <a:p>
            <a:r>
              <a:rPr lang="en-US" sz="8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AtliQ</a:t>
            </a:r>
            <a:r>
              <a:rPr lang="en-US" sz="8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Grands</a:t>
            </a:r>
            <a:br>
              <a:rPr lang="en-US" sz="8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endParaRPr lang="en-US" sz="8800" dirty="0"/>
          </a:p>
        </p:txBody>
      </p:sp>
      <p:sp>
        <p:nvSpPr>
          <p:cNvPr id="3" name="Text Placeholder 2">
            <a:extLst>
              <a:ext uri="{FF2B5EF4-FFF2-40B4-BE49-F238E27FC236}">
                <a16:creationId xmlns:a16="http://schemas.microsoft.com/office/drawing/2014/main" id="{D68385FF-D9BA-4C49-B3E2-C1AE8D3098D0}"/>
              </a:ext>
            </a:extLst>
          </p:cNvPr>
          <p:cNvSpPr>
            <a:spLocks noGrp="1"/>
          </p:cNvSpPr>
          <p:nvPr>
            <p:ph type="body" idx="1"/>
          </p:nvPr>
        </p:nvSpPr>
        <p:spPr>
          <a:xfrm>
            <a:off x="7043341" y="2169644"/>
            <a:ext cx="3757545" cy="2283824"/>
          </a:xfrm>
        </p:spPr>
        <p:txBody>
          <a:bodyPr/>
          <a:lstStyle/>
          <a:p>
            <a:pPr marL="342900" indent="-342900">
              <a:buFont typeface="Arial" panose="020B0604020202020204" pitchFamily="34" charset="0"/>
              <a:buChar char="•"/>
            </a:pPr>
            <a:r>
              <a:rPr lang="en-US" dirty="0"/>
              <a:t>Bangalore</a:t>
            </a:r>
          </a:p>
          <a:p>
            <a:pPr marL="342900" indent="-342900">
              <a:buFont typeface="Arial" panose="020B0604020202020204" pitchFamily="34" charset="0"/>
              <a:buChar char="•"/>
            </a:pPr>
            <a:r>
              <a:rPr lang="en-US" dirty="0"/>
              <a:t>Delhi</a:t>
            </a:r>
          </a:p>
          <a:p>
            <a:pPr marL="342900" indent="-342900">
              <a:buFont typeface="Arial" panose="020B0604020202020204" pitchFamily="34" charset="0"/>
              <a:buChar char="•"/>
            </a:pPr>
            <a:r>
              <a:rPr lang="en-US" dirty="0"/>
              <a:t>Hyderabad</a:t>
            </a:r>
          </a:p>
          <a:p>
            <a:pPr marL="342900" indent="-342900">
              <a:buFont typeface="Arial" panose="020B0604020202020204" pitchFamily="34" charset="0"/>
              <a:buChar char="•"/>
            </a:pPr>
            <a:r>
              <a:rPr lang="en-US" dirty="0" err="1"/>
              <a:t>mumbai</a:t>
            </a:r>
            <a:endParaRPr lang="en-US" dirty="0"/>
          </a:p>
        </p:txBody>
      </p:sp>
      <p:sp>
        <p:nvSpPr>
          <p:cNvPr id="6" name="Star: 5 Points 5">
            <a:extLst>
              <a:ext uri="{FF2B5EF4-FFF2-40B4-BE49-F238E27FC236}">
                <a16:creationId xmlns:a16="http://schemas.microsoft.com/office/drawing/2014/main" id="{962B1CDE-AE43-437C-B88C-60207FB46E8A}"/>
              </a:ext>
            </a:extLst>
          </p:cNvPr>
          <p:cNvSpPr/>
          <p:nvPr/>
        </p:nvSpPr>
        <p:spPr>
          <a:xfrm>
            <a:off x="5300133" y="1490133"/>
            <a:ext cx="45719" cy="4571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5" name="Picture 4">
            <a:extLst>
              <a:ext uri="{FF2B5EF4-FFF2-40B4-BE49-F238E27FC236}">
                <a16:creationId xmlns:a16="http://schemas.microsoft.com/office/drawing/2014/main" id="{B830D738-0AB2-40A7-B022-9B99CDAD3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89462471-6AD8-43FD-97A2-BA65F31D9F82}"/>
              </a:ext>
            </a:extLst>
          </p:cNvPr>
          <p:cNvSpPr txBox="1"/>
          <p:nvPr/>
        </p:nvSpPr>
        <p:spPr>
          <a:xfrm>
            <a:off x="686528" y="1702547"/>
            <a:ext cx="8322006" cy="132343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err="1">
                <a:ln w="0"/>
                <a:solidFill>
                  <a:srgbClr val="E45F3C">
                    <a:lumMod val="50000"/>
                  </a:srgbClr>
                </a:solidFill>
                <a:effectLst>
                  <a:reflection blurRad="6350" stA="53000" endA="300" endPos="35500" dir="5400000" sy="-90000" algn="bl" rotWithShape="0"/>
                </a:effectLst>
                <a:uLnTx/>
                <a:uFillTx/>
                <a:latin typeface="Century Gothic" panose="020B0502020202020204"/>
                <a:ea typeface="+mn-ea"/>
                <a:cs typeface="+mn-cs"/>
              </a:rPr>
              <a:t>AtliQ</a:t>
            </a:r>
            <a:r>
              <a:rPr kumimoji="0" lang="en-US" sz="8000" b="1" i="0" u="none" strike="noStrike" kern="1200" cap="none" spc="0" normalizeH="0" baseline="0" noProof="0" dirty="0">
                <a:ln w="0"/>
                <a:solidFill>
                  <a:srgbClr val="E45F3C">
                    <a:lumMod val="50000"/>
                  </a:srgbClr>
                </a:solidFill>
                <a:effectLst>
                  <a:reflection blurRad="6350" stA="53000" endA="300" endPos="35500" dir="5400000" sy="-90000" algn="bl" rotWithShape="0"/>
                </a:effectLst>
                <a:uLnTx/>
                <a:uFillTx/>
                <a:latin typeface="Century Gothic" panose="020B0502020202020204"/>
                <a:ea typeface="+mn-ea"/>
                <a:cs typeface="+mn-cs"/>
              </a:rPr>
              <a:t> Grands</a:t>
            </a:r>
            <a:endParaRPr kumimoji="0" lang="en-US" sz="8000" b="1" i="0" u="none" strike="noStrike" kern="1200" cap="none" spc="0" normalizeH="0" baseline="0" noProof="0" dirty="0">
              <a:ln>
                <a:noFill/>
              </a:ln>
              <a:solidFill>
                <a:srgbClr val="E45F3C">
                  <a:lumMod val="50000"/>
                </a:srgb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514048945"/>
      </p:ext>
    </p:extLst>
  </p:cSld>
  <p:clrMapOvr>
    <a:masterClrMapping/>
  </p:clrMapOvr>
  <mc:AlternateContent xmlns:mc="http://schemas.openxmlformats.org/markup-compatibility/2006" xmlns:p14="http://schemas.microsoft.com/office/powerpoint/2010/main">
    <mc:Choice Requires="p14">
      <p:transition spd="slow" p14:dur="2000" advTm="31844"/>
    </mc:Choice>
    <mc:Fallback xmlns="">
      <p:transition spd="slow" advTm="3184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image ,tableEx ,barChart ,columnChart ,barChart ,pivotTable ,textbox ,textbox ,card ,slicer ,slicer ,card ,slicer ,slicer ,slicer ,slicer ,textbox ,shap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Booking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image ,donutChart ,card ,textbox ,textbox ,card ,slicer ,card ,slicer ,slicer ,slicer ,slicer ,slicer ,donutChart ,tableEx ,tableEx ,textbox ,textbox ,shap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Occupancy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image ,image ,image ,image ,image ,image ,textbox ,image ,lineChart ,slicer ,slicer ,slicer ,slicer ,slicer ,slicer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107FD84-E877-49F9-9DFF-5192919F6FAC}"/>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199BA6D9-AC68-4D3F-8ADD-B241F41826C9}"/>
              </a:ext>
            </a:extLst>
          </p:cNvPr>
          <p:cNvPicPr>
            <a:picLocks noChangeAspect="1"/>
          </p:cNvPicPr>
          <p:nvPr/>
        </p:nvPicPr>
        <p:blipFill>
          <a:blip r:embed="rId2"/>
          <a:stretch>
            <a:fillRect/>
          </a:stretch>
        </p:blipFill>
        <p:spPr>
          <a:xfrm>
            <a:off x="-341354" y="0"/>
            <a:ext cx="12874708" cy="6858000"/>
          </a:xfrm>
          <a:prstGeom prst="rect">
            <a:avLst/>
          </a:prstGeom>
        </p:spPr>
      </p:pic>
      <p:sp>
        <p:nvSpPr>
          <p:cNvPr id="2" name="Title 1">
            <a:extLst>
              <a:ext uri="{FF2B5EF4-FFF2-40B4-BE49-F238E27FC236}">
                <a16:creationId xmlns:a16="http://schemas.microsoft.com/office/drawing/2014/main" id="{3C1BAA1F-924B-4F0E-9EAF-7733BF3E3E8E}"/>
              </a:ext>
            </a:extLst>
          </p:cNvPr>
          <p:cNvSpPr>
            <a:spLocks noGrp="1"/>
          </p:cNvSpPr>
          <p:nvPr>
            <p:ph type="ctrTitle"/>
          </p:nvPr>
        </p:nvSpPr>
        <p:spPr>
          <a:xfrm>
            <a:off x="3149599" y="1229528"/>
            <a:ext cx="6566629" cy="2677648"/>
          </a:xfrm>
        </p:spPr>
        <p:txBody>
          <a:bodyPr>
            <a:normAutofit/>
          </a:bodyPr>
          <a:lstStyle/>
          <a:p>
            <a:r>
              <a:rPr lang="en-US" sz="8800" i="1" dirty="0">
                <a:solidFill>
                  <a:schemeClr val="accent1"/>
                </a:solidFill>
              </a:rPr>
              <a:t>          </a:t>
            </a:r>
            <a:r>
              <a:rPr lang="en-US" sz="8800" b="1" i="1" dirty="0">
                <a:solidFill>
                  <a:schemeClr val="accent2">
                    <a:lumMod val="50000"/>
                  </a:schemeClr>
                </a:solidFill>
                <a:effectLst>
                  <a:reflection blurRad="6350" stA="50000" endA="300" endPos="50000" dist="60007" dir="5400000" sy="-100000" algn="bl" rotWithShape="0"/>
                </a:effectLst>
              </a:rPr>
              <a:t>Thankyou</a:t>
            </a:r>
          </a:p>
        </p:txBody>
      </p:sp>
    </p:spTree>
    <p:extLst>
      <p:ext uri="{BB962C8B-B14F-4D97-AF65-F5344CB8AC3E}">
        <p14:creationId xmlns:p14="http://schemas.microsoft.com/office/powerpoint/2010/main" val="450851058"/>
      </p:ext>
    </p:extLst>
  </p:cSld>
  <p:clrMapOvr>
    <a:masterClrMapping/>
  </p:clrMapOvr>
  <mc:AlternateContent xmlns:mc="http://schemas.openxmlformats.org/markup-compatibility/2006" xmlns:p14="http://schemas.microsoft.com/office/powerpoint/2010/main">
    <mc:Choice Requires="p14">
      <p:transition spd="slow" p14:dur="2000" advTm="13158"/>
    </mc:Choice>
    <mc:Fallback xmlns="">
      <p:transition spd="slow" advTm="1315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76993A-C187-499B-BBFD-C7C98275048C}"/>
              </a:ext>
            </a:extLst>
          </p:cNvPr>
          <p:cNvPicPr>
            <a:picLocks noChangeAspect="1"/>
          </p:cNvPicPr>
          <p:nvPr/>
        </p:nvPicPr>
        <p:blipFill>
          <a:blip r:embed="rId2"/>
          <a:stretch>
            <a:fillRect/>
          </a:stretch>
        </p:blipFill>
        <p:spPr>
          <a:xfrm>
            <a:off x="0" y="-59267"/>
            <a:ext cx="12192000" cy="6858000"/>
          </a:xfrm>
          <a:prstGeom prst="rect">
            <a:avLst/>
          </a:prstGeom>
        </p:spPr>
      </p:pic>
      <p:sp>
        <p:nvSpPr>
          <p:cNvPr id="5" name="TextBox 4">
            <a:extLst>
              <a:ext uri="{FF2B5EF4-FFF2-40B4-BE49-F238E27FC236}">
                <a16:creationId xmlns:a16="http://schemas.microsoft.com/office/drawing/2014/main" id="{2B980250-1639-4FBC-BCAD-94B5E68DB315}"/>
              </a:ext>
            </a:extLst>
          </p:cNvPr>
          <p:cNvSpPr txBox="1"/>
          <p:nvPr/>
        </p:nvSpPr>
        <p:spPr>
          <a:xfrm>
            <a:off x="275167" y="1394367"/>
            <a:ext cx="6155266" cy="2554545"/>
          </a:xfrm>
          <a:prstGeom prst="rect">
            <a:avLst/>
          </a:prstGeom>
          <a:noFill/>
        </p:spPr>
        <p:txBody>
          <a:bodyPr wrap="square">
            <a:spAutoFit/>
          </a:bodyPr>
          <a:lstStyle>
            <a:defPPr>
              <a:defRPr lang="en-US"/>
            </a:defPPr>
            <a:lvl1pPr marR="0" lvl="0" indent="0" defTabSz="457200" fontAlgn="auto">
              <a:lnSpc>
                <a:spcPct val="100000"/>
              </a:lnSpc>
              <a:spcBef>
                <a:spcPts val="0"/>
              </a:spcBef>
              <a:spcAft>
                <a:spcPts val="0"/>
              </a:spcAft>
              <a:buClrTx/>
              <a:buSzTx/>
              <a:buFontTx/>
              <a:buNone/>
              <a:tabLst/>
              <a:defRPr kumimoji="0" sz="8000" b="1" i="0" u="none" strike="noStrike" cap="none" spc="0" normalizeH="0" baseline="0">
                <a:ln w="0"/>
                <a:solidFill>
                  <a:srgbClr val="E45F3C">
                    <a:lumMod val="50000"/>
                  </a:srgbClr>
                </a:solidFill>
                <a:effectLst>
                  <a:reflection blurRad="6350" stA="53000" endA="300" endPos="35500" dir="5400000" sy="-90000" algn="bl" rotWithShape="0"/>
                </a:effectLst>
                <a:uLnTx/>
                <a:uFillTx/>
                <a:latin typeface="Century Gothic" panose="020B0502020202020204"/>
              </a:defRPr>
            </a:lvl1pPr>
          </a:lstStyle>
          <a:p>
            <a:r>
              <a:rPr lang="en-US" dirty="0" err="1"/>
              <a:t>AtliQ</a:t>
            </a:r>
            <a:r>
              <a:rPr lang="en-US" dirty="0"/>
              <a:t> Grands</a:t>
            </a:r>
          </a:p>
        </p:txBody>
      </p:sp>
      <p:sp>
        <p:nvSpPr>
          <p:cNvPr id="7" name="TextBox 6">
            <a:extLst>
              <a:ext uri="{FF2B5EF4-FFF2-40B4-BE49-F238E27FC236}">
                <a16:creationId xmlns:a16="http://schemas.microsoft.com/office/drawing/2014/main" id="{91477A20-8E30-4794-A765-EF7FE637CB26}"/>
              </a:ext>
            </a:extLst>
          </p:cNvPr>
          <p:cNvSpPr txBox="1"/>
          <p:nvPr/>
        </p:nvSpPr>
        <p:spPr>
          <a:xfrm>
            <a:off x="4666192" y="1857015"/>
            <a:ext cx="3528482"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Bangalore</a:t>
            </a:r>
          </a:p>
          <a:p>
            <a:pPr marL="342900" indent="-342900">
              <a:buFont typeface="Arial" panose="020B0604020202020204" pitchFamily="34" charset="0"/>
              <a:buChar char="•"/>
            </a:pPr>
            <a:r>
              <a:rPr lang="en-US" sz="2400" b="1" dirty="0"/>
              <a:t>Delhi</a:t>
            </a:r>
          </a:p>
          <a:p>
            <a:pPr marL="342900" indent="-342900">
              <a:buFont typeface="Arial" panose="020B0604020202020204" pitchFamily="34" charset="0"/>
              <a:buChar char="•"/>
            </a:pPr>
            <a:r>
              <a:rPr lang="en-US" sz="2400" b="1" dirty="0"/>
              <a:t>Hyderabad</a:t>
            </a:r>
          </a:p>
          <a:p>
            <a:pPr marL="342900" indent="-342900">
              <a:buFont typeface="Arial" panose="020B0604020202020204" pitchFamily="34" charset="0"/>
              <a:buChar char="•"/>
            </a:pPr>
            <a:r>
              <a:rPr lang="en-US" sz="2400" b="1" dirty="0"/>
              <a:t>Mumbai</a:t>
            </a:r>
          </a:p>
        </p:txBody>
      </p:sp>
    </p:spTree>
    <p:extLst>
      <p:ext uri="{BB962C8B-B14F-4D97-AF65-F5344CB8AC3E}">
        <p14:creationId xmlns:p14="http://schemas.microsoft.com/office/powerpoint/2010/main" val="4057024854"/>
      </p:ext>
    </p:extLst>
  </p:cSld>
  <p:clrMapOvr>
    <a:masterClrMapping/>
  </p:clrMapOvr>
  <mc:AlternateContent xmlns:mc="http://schemas.openxmlformats.org/markup-compatibility/2006" xmlns:p14="http://schemas.microsoft.com/office/powerpoint/2010/main">
    <mc:Choice Requires="p14">
      <p:transition spd="slow" p14:dur="2000" advTm="32505"/>
    </mc:Choice>
    <mc:Fallback xmlns="">
      <p:transition spd="slow" advTm="3250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74D89-5648-4CEE-A509-58997448B455}"/>
              </a:ext>
            </a:extLst>
          </p:cNvPr>
          <p:cNvPicPr>
            <a:picLocks noChangeAspect="1"/>
          </p:cNvPicPr>
          <p:nvPr/>
        </p:nvPicPr>
        <p:blipFill>
          <a:blip r:embed="rId3"/>
          <a:stretch>
            <a:fillRect/>
          </a:stretch>
        </p:blipFill>
        <p:spPr>
          <a:xfrm>
            <a:off x="-573908" y="-59267"/>
            <a:ext cx="12765908" cy="7040170"/>
          </a:xfrm>
          <a:prstGeom prst="rect">
            <a:avLst/>
          </a:prstGeom>
        </p:spPr>
      </p:pic>
      <p:sp>
        <p:nvSpPr>
          <p:cNvPr id="3" name="Subtitle 2">
            <a:extLst>
              <a:ext uri="{FF2B5EF4-FFF2-40B4-BE49-F238E27FC236}">
                <a16:creationId xmlns:a16="http://schemas.microsoft.com/office/drawing/2014/main" id="{23E9C701-0952-4B6A-883B-0DFB8D8F4706}"/>
              </a:ext>
            </a:extLst>
          </p:cNvPr>
          <p:cNvSpPr>
            <a:spLocks noGrp="1"/>
          </p:cNvSpPr>
          <p:nvPr>
            <p:ph type="subTitle" idx="1"/>
          </p:nvPr>
        </p:nvSpPr>
        <p:spPr>
          <a:xfrm>
            <a:off x="1224255" y="2049165"/>
            <a:ext cx="5219966" cy="3186546"/>
          </a:xfrm>
        </p:spPr>
        <p:txBody>
          <a:bodyPr>
            <a:normAutofit fontScale="92500" lnSpcReduction="10000"/>
          </a:bodyPr>
          <a:lstStyle/>
          <a:p>
            <a:r>
              <a:rPr lang="en-US" b="1" cap="none" dirty="0">
                <a:solidFill>
                  <a:schemeClr val="accent2">
                    <a:lumMod val="50000"/>
                  </a:schemeClr>
                </a:solidFill>
              </a:rPr>
              <a:t>1. </a:t>
            </a:r>
            <a:r>
              <a:rPr lang="en-US" b="1" cap="none" dirty="0" err="1">
                <a:solidFill>
                  <a:schemeClr val="accent2">
                    <a:lumMod val="50000"/>
                  </a:schemeClr>
                </a:solidFill>
              </a:rPr>
              <a:t>Dim_date</a:t>
            </a:r>
            <a:r>
              <a:rPr lang="en-US" b="1" cap="none" dirty="0">
                <a:solidFill>
                  <a:schemeClr val="accent2">
                    <a:lumMod val="50000"/>
                  </a:schemeClr>
                </a:solidFill>
              </a:rPr>
              <a:t>                                                       </a:t>
            </a:r>
          </a:p>
          <a:p>
            <a:r>
              <a:rPr lang="en-US" b="1" cap="none" dirty="0">
                <a:solidFill>
                  <a:schemeClr val="accent2">
                    <a:lumMod val="50000"/>
                  </a:schemeClr>
                </a:solidFill>
              </a:rPr>
              <a:t>2. </a:t>
            </a:r>
            <a:r>
              <a:rPr lang="en-US" b="1" cap="none" dirty="0" err="1">
                <a:solidFill>
                  <a:schemeClr val="accent2">
                    <a:lumMod val="50000"/>
                  </a:schemeClr>
                </a:solidFill>
              </a:rPr>
              <a:t>Dim_hotels</a:t>
            </a:r>
            <a:r>
              <a:rPr lang="en-US" b="1" cap="none" dirty="0">
                <a:solidFill>
                  <a:schemeClr val="accent2">
                    <a:lumMod val="50000"/>
                  </a:schemeClr>
                </a:solidFill>
              </a:rPr>
              <a:t>                                                      </a:t>
            </a:r>
          </a:p>
          <a:p>
            <a:r>
              <a:rPr lang="en-US" b="1" cap="none" dirty="0">
                <a:solidFill>
                  <a:schemeClr val="accent2">
                    <a:lumMod val="50000"/>
                  </a:schemeClr>
                </a:solidFill>
              </a:rPr>
              <a:t>3. </a:t>
            </a:r>
            <a:r>
              <a:rPr lang="en-US" b="1" cap="none" dirty="0" err="1">
                <a:solidFill>
                  <a:schemeClr val="accent2">
                    <a:lumMod val="50000"/>
                  </a:schemeClr>
                </a:solidFill>
              </a:rPr>
              <a:t>Dim_rooms</a:t>
            </a:r>
            <a:r>
              <a:rPr lang="en-US" b="1" cap="none" dirty="0">
                <a:solidFill>
                  <a:schemeClr val="accent2">
                    <a:lumMod val="50000"/>
                  </a:schemeClr>
                </a:solidFill>
              </a:rPr>
              <a:t>                                                                             4.Fact_aggregated_bookings                             </a:t>
            </a:r>
          </a:p>
          <a:p>
            <a:r>
              <a:rPr lang="en-US" b="1" cap="none" dirty="0">
                <a:solidFill>
                  <a:schemeClr val="accent2">
                    <a:lumMod val="50000"/>
                  </a:schemeClr>
                </a:solidFill>
              </a:rPr>
              <a:t>5. </a:t>
            </a:r>
            <a:r>
              <a:rPr lang="en-US" b="1" cap="none" dirty="0" err="1">
                <a:solidFill>
                  <a:schemeClr val="accent2">
                    <a:lumMod val="50000"/>
                  </a:schemeClr>
                </a:solidFill>
              </a:rPr>
              <a:t>Fact_bookings</a:t>
            </a:r>
            <a:endParaRPr lang="en-US" b="1" cap="none" dirty="0">
              <a:solidFill>
                <a:schemeClr val="accent2">
                  <a:lumMod val="50000"/>
                </a:schemeClr>
              </a:solidFill>
            </a:endParaRPr>
          </a:p>
          <a:p>
            <a:endParaRPr lang="en-US" cap="none" dirty="0">
              <a:solidFill>
                <a:schemeClr val="bg1"/>
              </a:solidFill>
            </a:endParaRPr>
          </a:p>
          <a:p>
            <a:pPr marL="285750" indent="-285750">
              <a:buFont typeface="Wingdings" panose="05000000000000000000" pitchFamily="2" charset="2"/>
              <a:buChar char="q"/>
            </a:pPr>
            <a:r>
              <a:rPr lang="en-US" b="1" cap="none" dirty="0">
                <a:solidFill>
                  <a:schemeClr val="tx1"/>
                </a:solidFill>
              </a:rPr>
              <a:t>Metrics List</a:t>
            </a:r>
          </a:p>
          <a:p>
            <a:pPr marL="285750" indent="-285750">
              <a:buFont typeface="Wingdings" panose="05000000000000000000" pitchFamily="2" charset="2"/>
              <a:buChar char="q"/>
            </a:pPr>
            <a:r>
              <a:rPr lang="en-US" b="1" cap="none" dirty="0">
                <a:solidFill>
                  <a:schemeClr val="tx1"/>
                </a:solidFill>
              </a:rPr>
              <a:t>Mockup Dashboard</a:t>
            </a:r>
          </a:p>
          <a:p>
            <a:endParaRPr lang="en-US" dirty="0"/>
          </a:p>
        </p:txBody>
      </p:sp>
      <p:sp>
        <p:nvSpPr>
          <p:cNvPr id="2" name="Title 1">
            <a:extLst>
              <a:ext uri="{FF2B5EF4-FFF2-40B4-BE49-F238E27FC236}">
                <a16:creationId xmlns:a16="http://schemas.microsoft.com/office/drawing/2014/main" id="{36029DC6-0C23-4E5F-882D-D53B67A5E8A5}"/>
              </a:ext>
            </a:extLst>
          </p:cNvPr>
          <p:cNvSpPr>
            <a:spLocks noGrp="1"/>
          </p:cNvSpPr>
          <p:nvPr>
            <p:ph type="ctrTitle"/>
          </p:nvPr>
        </p:nvSpPr>
        <p:spPr>
          <a:xfrm>
            <a:off x="1" y="1160206"/>
            <a:ext cx="7855974" cy="806245"/>
          </a:xfrm>
        </p:spPr>
        <p:txBody>
          <a:bodyPr/>
          <a:lstStyle/>
          <a:p>
            <a:pPr marL="342900" indent="-342900">
              <a:buFont typeface="Wingdings" panose="05000000000000000000" pitchFamily="2" charset="2"/>
              <a:buChar char="q"/>
            </a:pPr>
            <a:r>
              <a:rPr lang="en-US" sz="2000" b="1" dirty="0">
                <a:solidFill>
                  <a:schemeClr val="tx1"/>
                </a:solidFill>
              </a:rPr>
              <a:t>Provided Datasets</a:t>
            </a:r>
            <a:br>
              <a:rPr lang="en-US" sz="900" cap="none" dirty="0">
                <a:solidFill>
                  <a:schemeClr val="bg1"/>
                </a:solidFill>
              </a:rPr>
            </a:br>
            <a:endParaRPr lang="en-US" sz="2400" b="1" dirty="0"/>
          </a:p>
        </p:txBody>
      </p:sp>
    </p:spTree>
    <p:extLst>
      <p:ext uri="{BB962C8B-B14F-4D97-AF65-F5344CB8AC3E}">
        <p14:creationId xmlns:p14="http://schemas.microsoft.com/office/powerpoint/2010/main" val="2174123864"/>
      </p:ext>
    </p:extLst>
  </p:cSld>
  <p:clrMapOvr>
    <a:masterClrMapping/>
  </p:clrMapOvr>
  <mc:AlternateContent xmlns:mc="http://schemas.openxmlformats.org/markup-compatibility/2006" xmlns:p14="http://schemas.microsoft.com/office/powerpoint/2010/main">
    <mc:Choice Requires="p14">
      <p:transition spd="slow" p14:dur="2000" advTm="12285"/>
    </mc:Choice>
    <mc:Fallback xmlns="">
      <p:transition spd="slow" advTm="1228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0AED328-3F4A-46E0-ABBC-A1AE80089880}"/>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0C948052-D307-4D45-B4B9-B1BC0F032FDE}"/>
              </a:ext>
            </a:extLst>
          </p:cNvPr>
          <p:cNvPicPr>
            <a:picLocks noChangeAspect="1"/>
          </p:cNvPicPr>
          <p:nvPr/>
        </p:nvPicPr>
        <p:blipFill>
          <a:blip r:embed="rId2"/>
          <a:stretch>
            <a:fillRect/>
          </a:stretch>
        </p:blipFill>
        <p:spPr>
          <a:xfrm>
            <a:off x="-1122976" y="0"/>
            <a:ext cx="13760673" cy="6858000"/>
          </a:xfrm>
          <a:prstGeom prst="rect">
            <a:avLst/>
          </a:prstGeom>
        </p:spPr>
      </p:pic>
      <p:pic>
        <p:nvPicPr>
          <p:cNvPr id="5" name="Picture 4">
            <a:extLst>
              <a:ext uri="{FF2B5EF4-FFF2-40B4-BE49-F238E27FC236}">
                <a16:creationId xmlns:a16="http://schemas.microsoft.com/office/drawing/2014/main" id="{938C4C9D-4547-468F-BB6C-444F087A3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05" y="1118198"/>
            <a:ext cx="9825837" cy="5641676"/>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04996A79-1E44-47DA-B80E-026910343A94}"/>
              </a:ext>
            </a:extLst>
          </p:cNvPr>
          <p:cNvSpPr>
            <a:spLocks noGrp="1"/>
          </p:cNvSpPr>
          <p:nvPr>
            <p:ph type="ctrTitle"/>
          </p:nvPr>
        </p:nvSpPr>
        <p:spPr>
          <a:xfrm>
            <a:off x="721000" y="255384"/>
            <a:ext cx="8825658" cy="764689"/>
          </a:xfrm>
        </p:spPr>
        <p:txBody>
          <a:bodyPr/>
          <a:lstStyle/>
          <a:p>
            <a:pPr algn="ctr"/>
            <a:r>
              <a:rPr lang="en-US" sz="3600" b="1" dirty="0">
                <a:solidFill>
                  <a:schemeClr val="accent1">
                    <a:lumMod val="50000"/>
                  </a:schemeClr>
                </a:solidFill>
              </a:rPr>
              <a:t>Mockup Dashboard</a:t>
            </a:r>
          </a:p>
        </p:txBody>
      </p:sp>
    </p:spTree>
    <p:extLst>
      <p:ext uri="{BB962C8B-B14F-4D97-AF65-F5344CB8AC3E}">
        <p14:creationId xmlns:p14="http://schemas.microsoft.com/office/powerpoint/2010/main" val="4016813132"/>
      </p:ext>
    </p:extLst>
  </p:cSld>
  <p:clrMapOvr>
    <a:masterClrMapping/>
  </p:clrMapOvr>
  <mc:AlternateContent xmlns:mc="http://schemas.openxmlformats.org/markup-compatibility/2006" xmlns:p14="http://schemas.microsoft.com/office/powerpoint/2010/main">
    <mc:Choice Requires="p14">
      <p:transition spd="slow" p14:dur="2000" advTm="2884"/>
    </mc:Choice>
    <mc:Fallback xmlns="">
      <p:transition spd="slow" advTm="288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902F51-1BA5-4DED-94C1-AD78BE3C8C56}"/>
              </a:ext>
            </a:extLst>
          </p:cNvPr>
          <p:cNvPicPr>
            <a:picLocks noChangeAspect="1"/>
          </p:cNvPicPr>
          <p:nvPr/>
        </p:nvPicPr>
        <p:blipFill>
          <a:blip r:embed="rId2"/>
          <a:stretch>
            <a:fillRect/>
          </a:stretch>
        </p:blipFill>
        <p:spPr>
          <a:xfrm>
            <a:off x="-160773" y="-98930"/>
            <a:ext cx="13802264" cy="6858000"/>
          </a:xfrm>
          <a:prstGeom prst="rect">
            <a:avLst/>
          </a:prstGeom>
        </p:spPr>
      </p:pic>
      <p:sp>
        <p:nvSpPr>
          <p:cNvPr id="3" name="Subtitle 2">
            <a:extLst>
              <a:ext uri="{FF2B5EF4-FFF2-40B4-BE49-F238E27FC236}">
                <a16:creationId xmlns:a16="http://schemas.microsoft.com/office/drawing/2014/main" id="{F57F00C3-0A0C-470E-B4D5-FAA8DF31189A}"/>
              </a:ext>
            </a:extLst>
          </p:cNvPr>
          <p:cNvSpPr>
            <a:spLocks noGrp="1"/>
          </p:cNvSpPr>
          <p:nvPr>
            <p:ph type="subTitle" idx="1"/>
          </p:nvPr>
        </p:nvSpPr>
        <p:spPr>
          <a:xfrm>
            <a:off x="682336" y="3298226"/>
            <a:ext cx="9623881" cy="1801091"/>
          </a:xfrm>
        </p:spPr>
        <p:txBody>
          <a:bodyPr>
            <a:normAutofit/>
          </a:bodyPr>
          <a:lstStyle/>
          <a:p>
            <a:pPr algn="l">
              <a:buFont typeface="+mj-lt"/>
              <a:buAutoNum type="arabicPeriod"/>
            </a:pPr>
            <a:r>
              <a:rPr lang="en-US" b="1" cap="none" dirty="0">
                <a:solidFill>
                  <a:schemeClr val="accent2">
                    <a:lumMod val="50000"/>
                  </a:schemeClr>
                </a:solidFill>
                <a:latin typeface="Manrope"/>
              </a:rPr>
              <a:t>C</a:t>
            </a:r>
            <a:r>
              <a:rPr lang="en-US" b="1" i="0" cap="none" dirty="0">
                <a:solidFill>
                  <a:schemeClr val="accent2">
                    <a:lumMod val="50000"/>
                  </a:schemeClr>
                </a:solidFill>
                <a:effectLst/>
                <a:latin typeface="Manrope"/>
              </a:rPr>
              <a:t>reate the metrics according to the metric list.</a:t>
            </a:r>
          </a:p>
          <a:p>
            <a:pPr algn="l">
              <a:buFont typeface="+mj-lt"/>
              <a:buAutoNum type="arabicPeriod"/>
            </a:pPr>
            <a:r>
              <a:rPr lang="en-US" b="1" i="0" cap="none" dirty="0">
                <a:solidFill>
                  <a:schemeClr val="accent2">
                    <a:lumMod val="50000"/>
                  </a:schemeClr>
                </a:solidFill>
                <a:effectLst/>
                <a:latin typeface="Manrope"/>
              </a:rPr>
              <a:t>Create a dashboard according to the mock-up provided by stakeholders.</a:t>
            </a:r>
          </a:p>
          <a:p>
            <a:pPr algn="l">
              <a:buFont typeface="+mj-lt"/>
              <a:buAutoNum type="arabicPeriod"/>
            </a:pPr>
            <a:r>
              <a:rPr lang="en-US" b="1" cap="none" dirty="0">
                <a:solidFill>
                  <a:schemeClr val="accent2">
                    <a:lumMod val="50000"/>
                  </a:schemeClr>
                </a:solidFill>
                <a:latin typeface="Manrope"/>
              </a:rPr>
              <a:t>C</a:t>
            </a:r>
            <a:r>
              <a:rPr lang="en-US" b="1" i="0" cap="none" dirty="0">
                <a:solidFill>
                  <a:schemeClr val="accent2">
                    <a:lumMod val="50000"/>
                  </a:schemeClr>
                </a:solidFill>
                <a:effectLst/>
                <a:latin typeface="Manrope"/>
              </a:rPr>
              <a:t>reate relevant insights that are not provided in the metric list/mock-up dashboard</a:t>
            </a:r>
          </a:p>
          <a:p>
            <a:endParaRPr lang="en-US" dirty="0"/>
          </a:p>
        </p:txBody>
      </p:sp>
      <p:sp>
        <p:nvSpPr>
          <p:cNvPr id="2" name="Title 1">
            <a:extLst>
              <a:ext uri="{FF2B5EF4-FFF2-40B4-BE49-F238E27FC236}">
                <a16:creationId xmlns:a16="http://schemas.microsoft.com/office/drawing/2014/main" id="{59F35584-4CEB-4CA0-8EDE-EEFDB5E1BC83}"/>
              </a:ext>
            </a:extLst>
          </p:cNvPr>
          <p:cNvSpPr>
            <a:spLocks noGrp="1"/>
          </p:cNvSpPr>
          <p:nvPr>
            <p:ph type="ctrTitle"/>
          </p:nvPr>
        </p:nvSpPr>
        <p:spPr>
          <a:xfrm>
            <a:off x="751348" y="2134239"/>
            <a:ext cx="8825658" cy="861420"/>
          </a:xfrm>
        </p:spPr>
        <p:txBody>
          <a:bodyPr/>
          <a:lstStyle/>
          <a:p>
            <a:r>
              <a:rPr lang="en-US" sz="3600" b="1" dirty="0">
                <a:solidFill>
                  <a:schemeClr val="tx1"/>
                </a:solidFill>
              </a:rPr>
              <a:t>Tasks</a:t>
            </a:r>
          </a:p>
        </p:txBody>
      </p:sp>
    </p:spTree>
    <p:extLst>
      <p:ext uri="{BB962C8B-B14F-4D97-AF65-F5344CB8AC3E}">
        <p14:creationId xmlns:p14="http://schemas.microsoft.com/office/powerpoint/2010/main" val="1326277625"/>
      </p:ext>
    </p:extLst>
  </p:cSld>
  <p:clrMapOvr>
    <a:masterClrMapping/>
  </p:clrMapOvr>
  <mc:AlternateContent xmlns:mc="http://schemas.openxmlformats.org/markup-compatibility/2006" xmlns:p14="http://schemas.microsoft.com/office/powerpoint/2010/main">
    <mc:Choice Requires="p14">
      <p:transition spd="slow" p14:dur="2000" advTm="16420"/>
    </mc:Choice>
    <mc:Fallback xmlns="">
      <p:transition spd="slow" advTm="1642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3B4D53-921E-44AF-B8AE-C62F2B1172B5}"/>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DB0D2B0-8039-4398-B20F-A119080F2074}"/>
              </a:ext>
            </a:extLst>
          </p:cNvPr>
          <p:cNvPicPr>
            <a:picLocks noChangeAspect="1"/>
          </p:cNvPicPr>
          <p:nvPr/>
        </p:nvPicPr>
        <p:blipFill>
          <a:blip r:embed="rId2"/>
          <a:stretch>
            <a:fillRect/>
          </a:stretch>
        </p:blipFill>
        <p:spPr>
          <a:xfrm>
            <a:off x="0" y="-38237"/>
            <a:ext cx="12352867" cy="6858000"/>
          </a:xfrm>
          <a:prstGeom prst="rect">
            <a:avLst/>
          </a:prstGeom>
        </p:spPr>
      </p:pic>
      <p:pic>
        <p:nvPicPr>
          <p:cNvPr id="7" name="Picture 6">
            <a:extLst>
              <a:ext uri="{FF2B5EF4-FFF2-40B4-BE49-F238E27FC236}">
                <a16:creationId xmlns:a16="http://schemas.microsoft.com/office/drawing/2014/main" id="{CAFB4F82-D9BF-480E-BDB9-B8A443136E52}"/>
              </a:ext>
            </a:extLst>
          </p:cNvPr>
          <p:cNvPicPr>
            <a:picLocks noChangeAspect="1"/>
          </p:cNvPicPr>
          <p:nvPr/>
        </p:nvPicPr>
        <p:blipFill rotWithShape="1">
          <a:blip r:embed="rId3">
            <a:extLst>
              <a:ext uri="{28A0092B-C50C-407E-A947-70E740481C1C}">
                <a14:useLocalDpi xmlns:a14="http://schemas.microsoft.com/office/drawing/2010/main" val="0"/>
              </a:ext>
            </a:extLst>
          </a:blip>
          <a:srcRect l="8486" t="16999" r="35757" b="8822"/>
          <a:stretch/>
        </p:blipFill>
        <p:spPr>
          <a:xfrm>
            <a:off x="1474540" y="1377236"/>
            <a:ext cx="8825658" cy="5226764"/>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0C54AD00-CF2D-445E-AC7C-D75E170A0E47}"/>
              </a:ext>
            </a:extLst>
          </p:cNvPr>
          <p:cNvSpPr>
            <a:spLocks noGrp="1"/>
          </p:cNvSpPr>
          <p:nvPr>
            <p:ph type="ctrTitle"/>
          </p:nvPr>
        </p:nvSpPr>
        <p:spPr>
          <a:xfrm>
            <a:off x="1474540" y="371296"/>
            <a:ext cx="8825658" cy="674254"/>
          </a:xfrm>
        </p:spPr>
        <p:txBody>
          <a:bodyPr/>
          <a:lstStyle/>
          <a:p>
            <a:pPr algn="ctr"/>
            <a:r>
              <a:rPr lang="en-US" sz="3600" b="1" dirty="0">
                <a:solidFill>
                  <a:schemeClr val="accent2">
                    <a:lumMod val="50000"/>
                  </a:schemeClr>
                </a:solidFill>
              </a:rPr>
              <a:t>Data Model</a:t>
            </a:r>
          </a:p>
        </p:txBody>
      </p:sp>
    </p:spTree>
    <p:extLst>
      <p:ext uri="{BB962C8B-B14F-4D97-AF65-F5344CB8AC3E}">
        <p14:creationId xmlns:p14="http://schemas.microsoft.com/office/powerpoint/2010/main" val="1655004571"/>
      </p:ext>
    </p:extLst>
  </p:cSld>
  <p:clrMapOvr>
    <a:masterClrMapping/>
  </p:clrMapOvr>
  <mc:AlternateContent xmlns:mc="http://schemas.openxmlformats.org/markup-compatibility/2006" xmlns:p14="http://schemas.microsoft.com/office/powerpoint/2010/main">
    <mc:Choice Requires="p14">
      <p:transition spd="slow" p14:dur="2000" advTm="14986"/>
    </mc:Choice>
    <mc:Fallback xmlns="">
      <p:transition spd="slow" advTm="1498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textbox ,textbox ,textbox ,textbox ,textbox ,textbox. Please refer to the notes on this slide for details">
            <a:hlinkClick r:id="rId3"/>
          </p:cNvPr>
          <p:cNvPicPr>
            <a:picLocks noChangeAspect="1"/>
          </p:cNvPicPr>
          <p:nvPr/>
        </p:nvPicPr>
        <p:blipFill>
          <a:blip r:embed="rId4"/>
          <a:stretch>
            <a:fillRect/>
          </a:stretch>
        </p:blipFill>
        <p:spPr>
          <a:xfrm>
            <a:off x="161925" y="0"/>
            <a:ext cx="11858625"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bleEx ,card ,card ,gauge ,image ,card ,image ,image ,image ,image ,image ,image ,shape ,textbox ,slicer ,slicer ,slicer ,slicer ,slicer ,slicer ,textbox ,textbox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Overview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slicer ,lineChart ,image ,tableEx ,card ,barChart ,barChart ,pivotTable ,card ,tableEx ,tableEx ,textbox ,textbox ,textbox ,slicer ,slicer ,card ,textbox ,pivotTable ,tableEx ,textbox ,textbox ,shap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 Revenue Analysis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TotalTime>
  <Words>791</Words>
  <Application>Microsoft Office PowerPoint</Application>
  <PresentationFormat>Widescreen</PresentationFormat>
  <Paragraphs>441</Paragraphs>
  <Slides>13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Century Gothic</vt:lpstr>
      <vt:lpstr>Manrope</vt:lpstr>
      <vt:lpstr>Wingdings</vt:lpstr>
      <vt:lpstr>Custom Design</vt:lpstr>
      <vt:lpstr>AtliQ Grands </vt:lpstr>
      <vt:lpstr>PowerPoint Presentation</vt:lpstr>
      <vt:lpstr>Provided Datasets </vt:lpstr>
      <vt:lpstr>Mockup Dashboard</vt:lpstr>
      <vt:lpstr>Tasks</vt:lpstr>
      <vt:lpstr>Data Model</vt:lpstr>
      <vt:lpstr>Home</vt:lpstr>
      <vt:lpstr>Overview</vt:lpstr>
      <vt:lpstr> Revenue Analysis</vt:lpstr>
      <vt:lpstr>Booking Analysis</vt:lpstr>
      <vt:lpstr>Occupancy Analysis</vt:lpstr>
      <vt:lpstr>Conclusion</vt:lpstr>
      <vt:lpstr>          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Amrita Chakraborty</cp:lastModifiedBy>
  <cp:revision>5</cp:revision>
  <dcterms:created xsi:type="dcterms:W3CDTF">2016-09-04T11:54:55Z</dcterms:created>
  <dcterms:modified xsi:type="dcterms:W3CDTF">2024-12-18T15:07:57Z</dcterms:modified>
</cp:coreProperties>
</file>